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"/>
  </p:handoutMasterIdLst>
  <p:sldIdLst>
    <p:sldId id="269" r:id="rId2"/>
    <p:sldId id="271" r:id="rId3"/>
    <p:sldId id="275" r:id="rId4"/>
    <p:sldId id="276" r:id="rId5"/>
    <p:sldId id="277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65" userDrawn="1">
          <p15:clr>
            <a:srgbClr val="A4A3A4"/>
          </p15:clr>
        </p15:guide>
        <p15:guide id="2" orient="horz" pos="4065" userDrawn="1">
          <p15:clr>
            <a:srgbClr val="A4A3A4"/>
          </p15:clr>
        </p15:guide>
        <p15:guide id="3" orient="horz" pos="391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367"/>
    <a:srgbClr val="007D8C"/>
    <a:srgbClr val="007E8C"/>
    <a:srgbClr val="0C0D1D"/>
    <a:srgbClr val="E8E8EA"/>
    <a:srgbClr val="DEDEE0"/>
    <a:srgbClr val="342428"/>
    <a:srgbClr val="D1D1D1"/>
    <a:srgbClr val="CFCFCF"/>
    <a:srgbClr val="FAB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8" y="632"/>
      </p:cViewPr>
      <p:guideLst>
        <p:guide pos="665"/>
        <p:guide orient="horz" pos="4065"/>
        <p:guide orient="horz" pos="3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20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98F7E30-9637-44FC-A2AB-F6B98870A8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2AC640-9042-4262-876B-2AC70E1219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A8BA5-5CB7-4579-AEA2-13E1709E7FB8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9667F5-DCE4-4B0B-8E23-2BBE207C7A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47457A-4820-49DA-874A-DE5495C39C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89AD7-CCCB-4E27-8C50-A482B5A06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84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6C27F21-728E-467C-8C3D-E39AE56BE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53" y="0"/>
            <a:ext cx="7355690" cy="4901878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5387A16-4D43-42C6-8D16-1C9E3A3AA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240" y="4132161"/>
            <a:ext cx="12278360" cy="2755009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406C21-C9B0-47B5-B27E-B5E102991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50" y="4992316"/>
            <a:ext cx="4413980" cy="58878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C11FF6B-609C-43BA-86DD-7231D1A7E8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362322"/>
            <a:ext cx="2708731" cy="808576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7D8C46D-973C-4F57-9AE7-95647E029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4936"/>
          <a:stretch/>
        </p:blipFill>
        <p:spPr>
          <a:xfrm>
            <a:off x="5455920" y="4704816"/>
            <a:ext cx="6736080" cy="230283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0CBE484-C672-4B09-BB6B-9708074AA8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7584" y="2149429"/>
            <a:ext cx="6736080" cy="470857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C288F-A120-4328-B596-0C10F6ABBB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921851"/>
            <a:ext cx="5712830" cy="2473345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rgbClr val="342428"/>
                </a:solidFill>
                <a:latin typeface="Montserrat ExtraBold" panose="00000900000000000000" pitchFamily="2" charset="-52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3598645-E03F-4A6C-9C4A-FB13FA7A8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876"/>
          <a:stretch/>
        </p:blipFill>
        <p:spPr>
          <a:xfrm>
            <a:off x="0" y="1544794"/>
            <a:ext cx="12192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10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0AA59-73BF-4D33-BE0E-17AF8D7A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11460A-799D-437A-8C52-0F842526A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586377-A3EB-4341-904A-CDF8B565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24D14-AA88-4F99-A191-D997FB260147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EB2D2-45E3-4E45-9910-7D7E3858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F17A42-9655-4978-8E60-C5852762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FD5B-526A-4C86-BFF8-7BDF10DCE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934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AAA4978-9CBF-479A-BE98-AC926D39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39C306-2D43-4F19-9D05-75B28467B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5DBBB4-8A32-44C6-ADB7-CD256996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24D14-AA88-4F99-A191-D997FB260147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0CCA18-FF4F-441B-94BC-47903058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2F035D-EDA0-4587-A5BC-E752602E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FD5B-526A-4C86-BFF8-7BDF10DCE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82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4FF4B8-A181-4684-8E45-230EF49A3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066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6174-C88D-4738-8DAE-3094AB17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DA1E41-B8CE-49E9-9F0F-1A00BEDF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24D14-AA88-4F99-A191-D997FB260147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E1FCC-41AA-481A-B7EC-4457D883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B49ABF-D6CE-4FBE-A388-5E059424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FD5B-526A-4C86-BFF8-7BDF10DCE2C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15">
            <a:extLst>
              <a:ext uri="{FF2B5EF4-FFF2-40B4-BE49-F238E27FC236}">
                <a16:creationId xmlns:a16="http://schemas.microsoft.com/office/drawing/2014/main" id="{2848C9B3-3BD3-4075-AE56-03F3FFC17A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119" y="2967703"/>
            <a:ext cx="2614469" cy="1644585"/>
          </a:xfrm>
        </p:spPr>
      </p:sp>
      <p:sp>
        <p:nvSpPr>
          <p:cNvPr id="9" name="Рисунок 15">
            <a:extLst>
              <a:ext uri="{FF2B5EF4-FFF2-40B4-BE49-F238E27FC236}">
                <a16:creationId xmlns:a16="http://schemas.microsoft.com/office/drawing/2014/main" id="{6F1C9946-50D6-4BBA-BA68-3355E16CD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4608" y="4092958"/>
            <a:ext cx="2614469" cy="1644585"/>
          </a:xfrm>
        </p:spPr>
      </p:sp>
      <p:sp>
        <p:nvSpPr>
          <p:cNvPr id="10" name="Рисунок 15">
            <a:extLst>
              <a:ext uri="{FF2B5EF4-FFF2-40B4-BE49-F238E27FC236}">
                <a16:creationId xmlns:a16="http://schemas.microsoft.com/office/drawing/2014/main" id="{97833808-65AA-4EBB-8AEC-5A09A742EB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8275" y="2971865"/>
            <a:ext cx="2614469" cy="1644585"/>
          </a:xfrm>
        </p:spPr>
      </p:sp>
      <p:sp>
        <p:nvSpPr>
          <p:cNvPr id="11" name="Рисунок 15">
            <a:extLst>
              <a:ext uri="{FF2B5EF4-FFF2-40B4-BE49-F238E27FC236}">
                <a16:creationId xmlns:a16="http://schemas.microsoft.com/office/drawing/2014/main" id="{29BB093C-C49D-478A-9446-EAC02521CD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13411" y="4089465"/>
            <a:ext cx="2614469" cy="1644585"/>
          </a:xfrm>
        </p:spPr>
      </p:sp>
    </p:spTree>
    <p:extLst>
      <p:ext uri="{BB962C8B-B14F-4D97-AF65-F5344CB8AC3E}">
        <p14:creationId xmlns:p14="http://schemas.microsoft.com/office/powerpoint/2010/main" val="2092347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7838F-BF8D-49D1-98E5-A49CBF54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115320-CC75-4781-97F8-EFECD9E0E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E39E74-5110-42D1-BAB5-79CA4B37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24D14-AA88-4F99-A191-D997FB260147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2D679B-0F51-41C6-99FC-77DC70158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A79627-6109-4562-BFA1-3EC83D86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FD5B-526A-4C86-BFF8-7BDF10DCE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13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F2FCB-75F0-48F6-840F-8DDCE3F9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Рисунок 44">
            <a:extLst>
              <a:ext uri="{FF2B5EF4-FFF2-40B4-BE49-F238E27FC236}">
                <a16:creationId xmlns:a16="http://schemas.microsoft.com/office/drawing/2014/main" id="{2448A306-B311-4F2D-AE8D-C4A981D917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7343" y="2121577"/>
            <a:ext cx="3580889" cy="3935393"/>
          </a:xfrm>
        </p:spPr>
      </p:sp>
    </p:spTree>
    <p:extLst>
      <p:ext uri="{BB962C8B-B14F-4D97-AF65-F5344CB8AC3E}">
        <p14:creationId xmlns:p14="http://schemas.microsoft.com/office/powerpoint/2010/main" val="334311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45361-ACEC-4D02-8D66-21157BA1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2B0028-F446-48B8-B9BC-2DA04E291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039395-3947-4A01-8210-54B327AC6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805088-8495-4F13-A904-C6DCE6339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0E89098-7E32-40B9-813F-069E0EDA8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6171A4-E347-4F03-A611-F22939FC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24D14-AA88-4F99-A191-D997FB260147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F737275-F8A7-4081-A276-FF93BE8D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B77E4A-7F48-4EBA-B14A-EE3AFB7F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FD5B-526A-4C86-BFF8-7BDF10DCE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8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36AC2-797A-4BC4-BFBA-003BEB30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74C6C5C-ABE2-4A26-951D-B70A0E18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24D14-AA88-4F99-A191-D997FB260147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09E934-346A-4A64-BCAE-56AFD742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CFFF8B1-D138-4BAC-9459-06C1FD8F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FD5B-526A-4C86-BFF8-7BDF10DCE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9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5713B6-1216-4166-9811-E66D348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24D14-AA88-4F99-A191-D997FB260147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3455A06-0FFC-4DE1-A72C-189EAA3A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E54520-AA6B-4562-A58C-D34B2266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FD5B-526A-4C86-BFF8-7BDF10DCE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89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66D35-503F-4BE6-A225-589AD668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B6119B-B031-4F52-BA8B-A27B5AA37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4CE8D0-8BA9-42FA-ADE5-194166BDA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728063-9E8B-4C7D-BA22-3D586E40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24D14-AA88-4F99-A191-D997FB260147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046B9B-1629-48E6-997F-630C6A72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C2DDFE-4E67-41D2-91C4-77C06464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FD5B-526A-4C86-BFF8-7BDF10DCE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39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E1DD4-F2E9-4512-A564-653765A7C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476034B-60DC-4C7B-A96C-B90811AF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DC7D01-10B4-450B-82CC-724EEFE82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F35E76-09B4-4A3B-A455-ACC21273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24D14-AA88-4F99-A191-D997FB260147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72D608-F6CA-41EF-86FC-0CA5D2200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7A70AB-53DE-44F3-9BDF-BA923397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FD5B-526A-4C86-BFF8-7BDF10DCE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1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214AB-9A98-416A-AC84-088CCECE3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4D6B4E-03E8-43C0-8D5B-B4C0E629E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E05691-B15B-4EDA-B44E-B990B7FF5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24D14-AA88-4F99-A191-D997FB260147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D45A9F-83B0-4888-BDC9-C0456A1CA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538011-6AFF-419E-B8AF-44D1DEE2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4FD5B-526A-4C86-BFF8-7BDF10DCE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57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3.svg"/><Relationship Id="rId4" Type="http://schemas.openxmlformats.org/officeDocument/2006/relationships/image" Target="../media/image18.jp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5.jpg"/><Relationship Id="rId10" Type="http://schemas.openxmlformats.org/officeDocument/2006/relationships/image" Target="../media/image23.svg"/><Relationship Id="rId4" Type="http://schemas.openxmlformats.org/officeDocument/2006/relationships/image" Target="../media/image24.jp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jpg"/><Relationship Id="rId5" Type="http://schemas.openxmlformats.org/officeDocument/2006/relationships/image" Target="../media/image29.jpg"/><Relationship Id="rId10" Type="http://schemas.openxmlformats.org/officeDocument/2006/relationships/image" Target="../media/image23.svg"/><Relationship Id="rId4" Type="http://schemas.openxmlformats.org/officeDocument/2006/relationships/image" Target="../media/image28.jp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7E920-F31F-4C1E-9D14-65F8B417C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243" y="2910034"/>
            <a:ext cx="6333281" cy="258228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500" dirty="0">
                <a:solidFill>
                  <a:srgbClr val="0C0D1D"/>
                </a:solidFill>
                <a:latin typeface="+mj-lt"/>
              </a:rPr>
              <a:t>Портфолио слушателя </a:t>
            </a:r>
            <a:br>
              <a:rPr lang="ru-RU" sz="2500" dirty="0">
                <a:solidFill>
                  <a:srgbClr val="0C0D1D"/>
                </a:solidFill>
                <a:latin typeface="+mj-lt"/>
              </a:rPr>
            </a:br>
            <a:r>
              <a:rPr lang="ru-RU" sz="2500" dirty="0">
                <a:solidFill>
                  <a:srgbClr val="0C0D1D"/>
                </a:solidFill>
                <a:latin typeface="+mj-lt"/>
              </a:rPr>
              <a:t>курса «Инженер </a:t>
            </a:r>
            <a:br>
              <a:rPr lang="ru-RU" sz="2500" dirty="0">
                <a:solidFill>
                  <a:srgbClr val="0C0D1D"/>
                </a:solidFill>
                <a:latin typeface="+mj-lt"/>
              </a:rPr>
            </a:br>
            <a:r>
              <a:rPr lang="ru-RU" sz="2500" dirty="0">
                <a:solidFill>
                  <a:srgbClr val="0C0D1D"/>
                </a:solidFill>
                <a:latin typeface="+mj-lt"/>
              </a:rPr>
              <a:t>по сборке беспилотных авиационных систем </a:t>
            </a:r>
            <a:br>
              <a:rPr lang="ru-RU" sz="2500" dirty="0">
                <a:solidFill>
                  <a:srgbClr val="0C0D1D"/>
                </a:solidFill>
                <a:latin typeface="+mj-lt"/>
              </a:rPr>
            </a:br>
            <a:r>
              <a:rPr lang="ru-RU" sz="2500" dirty="0">
                <a:solidFill>
                  <a:srgbClr val="0C0D1D"/>
                </a:solidFill>
                <a:latin typeface="+mj-lt"/>
              </a:rPr>
              <a:t>(Республика Башкортостан)»</a:t>
            </a:r>
            <a:br>
              <a:rPr lang="ru-RU" sz="2500" dirty="0">
                <a:solidFill>
                  <a:srgbClr val="0C0D1D"/>
                </a:solidFill>
                <a:latin typeface="+mj-lt"/>
              </a:rPr>
            </a:br>
            <a:r>
              <a:rPr lang="ru-RU" sz="3200" dirty="0">
                <a:solidFill>
                  <a:srgbClr val="3F6367"/>
                </a:solidFill>
                <a:latin typeface="+mj-lt"/>
              </a:rPr>
              <a:t>Рева Денис</a:t>
            </a:r>
            <a:endParaRPr lang="ru-RU" sz="2500" dirty="0">
              <a:solidFill>
                <a:srgbClr val="3F6367"/>
              </a:solidFill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A30A00-5858-42B2-88BE-6946F38CE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3524" y="5304833"/>
            <a:ext cx="4413980" cy="10033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latin typeface="+mn-lt"/>
              </a:rPr>
              <a:t>Результаты решения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профессиональных задач</a:t>
            </a:r>
          </a:p>
        </p:txBody>
      </p:sp>
    </p:spTree>
    <p:extLst>
      <p:ext uri="{BB962C8B-B14F-4D97-AF65-F5344CB8AC3E}">
        <p14:creationId xmlns:p14="http://schemas.microsoft.com/office/powerpoint/2010/main" val="943849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E2D3F60-B631-4882-BC0D-6C399D667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7" r="39102"/>
          <a:stretch/>
        </p:blipFill>
        <p:spPr>
          <a:xfrm>
            <a:off x="5011824" y="4478186"/>
            <a:ext cx="7180176" cy="23876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11CB0B1-2C5F-4CC7-8E39-1F273D4D8F7F}"/>
              </a:ext>
            </a:extLst>
          </p:cNvPr>
          <p:cNvSpPr/>
          <p:nvPr/>
        </p:nvSpPr>
        <p:spPr>
          <a:xfrm>
            <a:off x="1579352" y="2392499"/>
            <a:ext cx="3432472" cy="4079362"/>
          </a:xfrm>
          <a:prstGeom prst="rect">
            <a:avLst/>
          </a:prstGeom>
          <a:solidFill>
            <a:srgbClr val="007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821EF955-D006-478F-9F65-B885B0BCCB5F}"/>
              </a:ext>
            </a:extLst>
          </p:cNvPr>
          <p:cNvSpPr txBox="1">
            <a:spLocks/>
          </p:cNvSpPr>
          <p:nvPr/>
        </p:nvSpPr>
        <p:spPr>
          <a:xfrm>
            <a:off x="5484633" y="1205110"/>
            <a:ext cx="5963391" cy="646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i="1" dirty="0">
                <a:solidFill>
                  <a:srgbClr val="007D8C"/>
                </a:solidFill>
              </a:rPr>
              <a:t>Обо мне: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7A83FE6-A596-485A-B595-EBBB1CB131C5}"/>
              </a:ext>
            </a:extLst>
          </p:cNvPr>
          <p:cNvSpPr/>
          <p:nvPr/>
        </p:nvSpPr>
        <p:spPr>
          <a:xfrm>
            <a:off x="5589661" y="1891132"/>
            <a:ext cx="112210" cy="598344"/>
          </a:xfrm>
          <a:prstGeom prst="rect">
            <a:avLst/>
          </a:prstGeom>
          <a:solidFill>
            <a:srgbClr val="007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3F1C4F-3DDF-4C70-82D9-026AD2CF538A}"/>
              </a:ext>
            </a:extLst>
          </p:cNvPr>
          <p:cNvSpPr txBox="1">
            <a:spLocks/>
          </p:cNvSpPr>
          <p:nvPr/>
        </p:nvSpPr>
        <p:spPr>
          <a:xfrm>
            <a:off x="5834482" y="2040405"/>
            <a:ext cx="5963391" cy="44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Clr>
                <a:srgbClr val="38519A"/>
              </a:buClr>
              <a:buSzPct val="80000"/>
              <a:buNone/>
            </a:pPr>
            <a:r>
              <a:rPr lang="ru-RU" sz="1800" dirty="0">
                <a:solidFill>
                  <a:srgbClr val="0C0D1D"/>
                </a:solidFill>
              </a:rPr>
              <a:t>Рева Денис Алексеевич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CCEE851-00B8-47B2-A8AD-AE469AF27B78}"/>
              </a:ext>
            </a:extLst>
          </p:cNvPr>
          <p:cNvSpPr/>
          <p:nvPr/>
        </p:nvSpPr>
        <p:spPr>
          <a:xfrm>
            <a:off x="5589661" y="2674384"/>
            <a:ext cx="112210" cy="598344"/>
          </a:xfrm>
          <a:prstGeom prst="rect">
            <a:avLst/>
          </a:prstGeom>
          <a:solidFill>
            <a:srgbClr val="007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6EE68539-8247-4C11-B626-626C0AA7D6AF}"/>
              </a:ext>
            </a:extLst>
          </p:cNvPr>
          <p:cNvSpPr txBox="1">
            <a:spLocks/>
          </p:cNvSpPr>
          <p:nvPr/>
        </p:nvSpPr>
        <p:spPr>
          <a:xfrm>
            <a:off x="5834481" y="2657051"/>
            <a:ext cx="5963391" cy="59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Clr>
                <a:srgbClr val="38519A"/>
              </a:buClr>
              <a:buSzPct val="80000"/>
              <a:buNone/>
            </a:pPr>
            <a:r>
              <a:rPr lang="en-US" sz="1800" dirty="0" err="1">
                <a:solidFill>
                  <a:srgbClr val="0C0D1D"/>
                </a:solidFill>
              </a:rPr>
              <a:t>rarog.cmex@yandex.ru</a:t>
            </a:r>
            <a:endParaRPr lang="ru-RU" sz="1800" dirty="0">
              <a:solidFill>
                <a:srgbClr val="0C0D1D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566D55-D82B-4839-8A4A-ABA81720A5D8}"/>
              </a:ext>
            </a:extLst>
          </p:cNvPr>
          <p:cNvSpPr/>
          <p:nvPr/>
        </p:nvSpPr>
        <p:spPr>
          <a:xfrm>
            <a:off x="5589661" y="3503376"/>
            <a:ext cx="112210" cy="598344"/>
          </a:xfrm>
          <a:prstGeom prst="rect">
            <a:avLst/>
          </a:prstGeom>
          <a:solidFill>
            <a:srgbClr val="007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A67EF696-91A7-489A-88C2-A5283DC19F09}"/>
              </a:ext>
            </a:extLst>
          </p:cNvPr>
          <p:cNvSpPr txBox="1">
            <a:spLocks/>
          </p:cNvSpPr>
          <p:nvPr/>
        </p:nvSpPr>
        <p:spPr>
          <a:xfrm>
            <a:off x="5834481" y="3486043"/>
            <a:ext cx="5963391" cy="59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Clr>
                <a:srgbClr val="38519A"/>
              </a:buClr>
              <a:buSzPct val="80000"/>
              <a:buNone/>
            </a:pPr>
            <a:r>
              <a:rPr lang="ru-RU" sz="1800" dirty="0">
                <a:solidFill>
                  <a:srgbClr val="0C0D1D"/>
                </a:solidFill>
              </a:rPr>
              <a:t>Уфимский р-н, с. Зубово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17099D4-D8A9-41F8-AC21-4744C843060A}"/>
              </a:ext>
            </a:extLst>
          </p:cNvPr>
          <p:cNvSpPr/>
          <p:nvPr/>
        </p:nvSpPr>
        <p:spPr>
          <a:xfrm>
            <a:off x="5589661" y="4286623"/>
            <a:ext cx="112210" cy="598344"/>
          </a:xfrm>
          <a:prstGeom prst="rect">
            <a:avLst/>
          </a:prstGeom>
          <a:solidFill>
            <a:srgbClr val="007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7283B9E7-82F7-438F-A40E-21B216D578A0}"/>
              </a:ext>
            </a:extLst>
          </p:cNvPr>
          <p:cNvSpPr txBox="1">
            <a:spLocks/>
          </p:cNvSpPr>
          <p:nvPr/>
        </p:nvSpPr>
        <p:spPr>
          <a:xfrm>
            <a:off x="5834481" y="4269290"/>
            <a:ext cx="5963391" cy="59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Clr>
                <a:srgbClr val="38519A"/>
              </a:buClr>
              <a:buSzPct val="80000"/>
              <a:buNone/>
            </a:pPr>
            <a:r>
              <a:rPr lang="ru-RU" sz="1800" dirty="0">
                <a:solidFill>
                  <a:srgbClr val="0C0D1D"/>
                </a:solidFill>
              </a:rPr>
              <a:t>Студент направления «Бизнес-информатика»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DE9D6B6-1A98-4358-B5D5-2FF06DEE9E76}"/>
              </a:ext>
            </a:extLst>
          </p:cNvPr>
          <p:cNvSpPr/>
          <p:nvPr/>
        </p:nvSpPr>
        <p:spPr>
          <a:xfrm>
            <a:off x="5589661" y="5073642"/>
            <a:ext cx="112210" cy="598344"/>
          </a:xfrm>
          <a:prstGeom prst="rect">
            <a:avLst/>
          </a:prstGeom>
          <a:solidFill>
            <a:srgbClr val="007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91AE3879-B541-49C5-89B7-4805F9B10162}"/>
              </a:ext>
            </a:extLst>
          </p:cNvPr>
          <p:cNvSpPr txBox="1">
            <a:spLocks/>
          </p:cNvSpPr>
          <p:nvPr/>
        </p:nvSpPr>
        <p:spPr>
          <a:xfrm>
            <a:off x="5834481" y="5056309"/>
            <a:ext cx="5963391" cy="59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Clr>
                <a:srgbClr val="38519A"/>
              </a:buClr>
              <a:buSzPct val="80000"/>
              <a:buNone/>
            </a:pPr>
            <a:r>
              <a:rPr lang="ru-RU" sz="1800" dirty="0">
                <a:solidFill>
                  <a:srgbClr val="0C0D1D"/>
                </a:solidFill>
              </a:rPr>
              <a:t>Финансовый Университет при Правительстве РФ, Уфимский филиал, 2 курс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94EB37F-899D-4543-80B4-ABFDEBC2807B}"/>
              </a:ext>
            </a:extLst>
          </p:cNvPr>
          <p:cNvSpPr/>
          <p:nvPr/>
        </p:nvSpPr>
        <p:spPr>
          <a:xfrm>
            <a:off x="5589661" y="5877994"/>
            <a:ext cx="112210" cy="598344"/>
          </a:xfrm>
          <a:prstGeom prst="rect">
            <a:avLst/>
          </a:prstGeom>
          <a:solidFill>
            <a:srgbClr val="007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892B7A9D-BD2D-4C32-985A-72D47A7E84E5}"/>
              </a:ext>
            </a:extLst>
          </p:cNvPr>
          <p:cNvSpPr txBox="1">
            <a:spLocks/>
          </p:cNvSpPr>
          <p:nvPr/>
        </p:nvSpPr>
        <p:spPr>
          <a:xfrm>
            <a:off x="5834481" y="5652890"/>
            <a:ext cx="5963391" cy="1057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600"/>
              </a:spcBef>
              <a:buClr>
                <a:srgbClr val="38519A"/>
              </a:buClr>
              <a:buSzPct val="80000"/>
              <a:buNone/>
            </a:pPr>
            <a:r>
              <a:rPr lang="ru-RU" sz="1800" dirty="0">
                <a:solidFill>
                  <a:srgbClr val="0C0D1D"/>
                </a:solidFill>
              </a:rPr>
              <a:t>Освоил сборку и ремонт дронов (отремонтировал вышедший из строя обучающий дрон), приобрёл навыки пилотирования и составления программ полёта.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78258A8C-F5E0-4C4F-90BC-0F67243417D6}"/>
              </a:ext>
            </a:extLst>
          </p:cNvPr>
          <p:cNvSpPr txBox="1">
            <a:spLocks/>
          </p:cNvSpPr>
          <p:nvPr/>
        </p:nvSpPr>
        <p:spPr>
          <a:xfrm>
            <a:off x="899740" y="287461"/>
            <a:ext cx="3151399" cy="899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007E8C"/>
                </a:solidFill>
              </a:rPr>
              <a:t>Резюме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4C9DCF6-BCE5-4E64-82EF-A820948F7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330" r="39102" b="63761"/>
          <a:stretch/>
        </p:blipFill>
        <p:spPr>
          <a:xfrm rot="16200000">
            <a:off x="-2873325" y="3000273"/>
            <a:ext cx="6865788" cy="8652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D83D6A-014D-EA53-FFC7-90B93FD502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8" b="8788"/>
          <a:stretch/>
        </p:blipFill>
        <p:spPr>
          <a:pattFill prst="pct10">
            <a:fgClr>
              <a:srgbClr val="007D8C"/>
            </a:fgClr>
            <a:bgClr>
              <a:schemeClr val="bg1"/>
            </a:bgClr>
          </a:pattFill>
          <a:effectLst>
            <a:outerShdw blurRad="50800" dist="38100" dir="2700000" algn="tl" rotWithShape="0">
              <a:srgbClr val="3F6367">
                <a:alpha val="40000"/>
              </a:srgbClr>
            </a:outerShdw>
          </a:effec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9C7F668-2E96-4B11-9181-AACDC8F20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74" y="481233"/>
            <a:ext cx="1362798" cy="406805"/>
          </a:xfrm>
          <a:prstGeom prst="rect">
            <a:avLst/>
          </a:prstGeom>
        </p:spPr>
      </p:pic>
      <p:sp>
        <p:nvSpPr>
          <p:cNvPr id="21" name="Объект 4">
            <a:extLst>
              <a:ext uri="{FF2B5EF4-FFF2-40B4-BE49-F238E27FC236}">
                <a16:creationId xmlns:a16="http://schemas.microsoft.com/office/drawing/2014/main" id="{020F885B-DC0B-4F07-B99E-4C0ACE43FFA5}"/>
              </a:ext>
            </a:extLst>
          </p:cNvPr>
          <p:cNvSpPr txBox="1">
            <a:spLocks/>
          </p:cNvSpPr>
          <p:nvPr/>
        </p:nvSpPr>
        <p:spPr>
          <a:xfrm>
            <a:off x="559569" y="1767194"/>
            <a:ext cx="3580889" cy="412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600" i="1" dirty="0">
                <a:solidFill>
                  <a:srgbClr val="007D8C"/>
                </a:solidFill>
              </a:rPr>
              <a:t>Денис Рева</a:t>
            </a:r>
            <a:r>
              <a:rPr lang="en-US" sz="1600" i="1" dirty="0">
                <a:solidFill>
                  <a:srgbClr val="007D8C"/>
                </a:solidFill>
              </a:rPr>
              <a:t> aka </a:t>
            </a:r>
            <a:r>
              <a:rPr lang="en-US" sz="1600" i="1" dirty="0" err="1">
                <a:solidFill>
                  <a:srgbClr val="007D8C"/>
                </a:solidFill>
              </a:rPr>
              <a:t>RarogCmex</a:t>
            </a:r>
            <a:endParaRPr lang="ru-RU" sz="1600" i="1" dirty="0">
              <a:solidFill>
                <a:srgbClr val="007D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8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2F948B-6A44-CEB6-85A6-A3090C1CA3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1" b="26411"/>
          <a:stretch/>
        </p:blipFill>
        <p:spPr>
          <a:xfrm>
            <a:off x="364119" y="2857011"/>
            <a:ext cx="2790441" cy="1755277"/>
          </a:xfrm>
          <a:pattFill prst="pct10">
            <a:fgClr>
              <a:srgbClr val="007D8C"/>
            </a:fgClr>
            <a:bgClr>
              <a:schemeClr val="bg1"/>
            </a:bgClr>
          </a:pattFill>
          <a:effectLst>
            <a:outerShdw blurRad="50800" dist="38100" dir="2700000" algn="tl" rotWithShape="0">
              <a:srgbClr val="3F6367">
                <a:alpha val="4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5AC8B5-34E8-2F90-B9D8-2AAEF7E89C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2" b="33515"/>
          <a:stretch/>
        </p:blipFill>
        <p:spPr>
          <a:xfrm>
            <a:off x="6257011" y="2857011"/>
            <a:ext cx="2614469" cy="1755277"/>
          </a:xfrm>
          <a:pattFill prst="pct10">
            <a:fgClr>
              <a:srgbClr val="007D8C"/>
            </a:fgClr>
            <a:bgClr>
              <a:schemeClr val="bg1"/>
            </a:bgClr>
          </a:pattFill>
          <a:effectLst>
            <a:outerShdw blurRad="50800" dist="38100" dir="2700000" algn="tl" rotWithShape="0">
              <a:srgbClr val="3F6367">
                <a:alpha val="40000"/>
              </a:srgbClr>
            </a:outerShdw>
          </a:effectLst>
        </p:spPr>
      </p:pic>
      <p:pic>
        <p:nvPicPr>
          <p:cNvPr id="14" name="Рисунок 13" descr="Изображение выглядит как человек, в помещении, одежда, мебель&#10;&#10;Автоматически созданное описание">
            <a:extLst>
              <a:ext uri="{FF2B5EF4-FFF2-40B4-BE49-F238E27FC236}">
                <a16:creationId xmlns:a16="http://schemas.microsoft.com/office/drawing/2014/main" id="{B6700618-8CA4-904A-9476-80621DF4E76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2" b="26412"/>
          <a:stretch>
            <a:fillRect/>
          </a:stretch>
        </p:blipFill>
        <p:spPr>
          <a:xfrm>
            <a:off x="3422268" y="4733416"/>
            <a:ext cx="2614469" cy="1644585"/>
          </a:xfrm>
          <a:pattFill prst="pct10">
            <a:fgClr>
              <a:srgbClr val="007D8C"/>
            </a:fgClr>
            <a:bgClr>
              <a:schemeClr val="bg1"/>
            </a:bgClr>
          </a:pattFill>
          <a:effectLst>
            <a:outerShdw blurRad="50800" dist="38100" dir="2700000" algn="tl" rotWithShape="0">
              <a:srgbClr val="3F6367">
                <a:alpha val="40000"/>
              </a:srgbClr>
            </a:outerShdw>
          </a:effectLst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727054-1079-4339-8D7D-8C25D498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49" y="315397"/>
            <a:ext cx="11254451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dirty="0">
                <a:solidFill>
                  <a:srgbClr val="0C0D1D"/>
                </a:solidFill>
              </a:rPr>
              <a:t>Результат решения профессиональной </a:t>
            </a:r>
            <a:br>
              <a:rPr lang="ru-RU" sz="2800" dirty="0">
                <a:solidFill>
                  <a:srgbClr val="0C0D1D"/>
                </a:solidFill>
              </a:rPr>
            </a:br>
            <a:r>
              <a:rPr lang="ru-RU" sz="2800" dirty="0">
                <a:solidFill>
                  <a:srgbClr val="0C0D1D"/>
                </a:solidFill>
              </a:rPr>
              <a:t>задачи «Сборка </a:t>
            </a:r>
            <a:r>
              <a:rPr lang="ru-RU" sz="2800" dirty="0" err="1">
                <a:solidFill>
                  <a:srgbClr val="0C0D1D"/>
                </a:solidFill>
              </a:rPr>
              <a:t>мультироторных</a:t>
            </a:r>
            <a:r>
              <a:rPr lang="ru-RU" sz="2800" dirty="0">
                <a:solidFill>
                  <a:srgbClr val="0C0D1D"/>
                </a:solidFill>
              </a:rPr>
              <a:t> БАС»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34574AA-40EF-47C0-B9A0-E409F6D87E9C}"/>
              </a:ext>
            </a:extLst>
          </p:cNvPr>
          <p:cNvSpPr txBox="1">
            <a:spLocks/>
          </p:cNvSpPr>
          <p:nvPr/>
        </p:nvSpPr>
        <p:spPr>
          <a:xfrm>
            <a:off x="1671353" y="1861199"/>
            <a:ext cx="7454096" cy="632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i="1" dirty="0">
                <a:solidFill>
                  <a:srgbClr val="007D8C"/>
                </a:solidFill>
              </a:rPr>
              <a:t>Осуществлена сборка дрона, его настройка и тестирование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8AC435-50DB-415E-8F6A-E34C979D4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74" y="481233"/>
            <a:ext cx="1362798" cy="406805"/>
          </a:xfrm>
          <a:prstGeom prst="rect">
            <a:avLst/>
          </a:prstGeom>
        </p:spPr>
      </p:pic>
      <p:pic>
        <p:nvPicPr>
          <p:cNvPr id="15" name="video5307576419524565639">
            <a:hlinkClick r:id="" action="ppaction://media"/>
            <a:extLst>
              <a:ext uri="{FF2B5EF4-FFF2-40B4-BE49-F238E27FC236}">
                <a16:creationId xmlns:a16="http://schemas.microsoft.com/office/drawing/2014/main" id="{EA137AB0-231C-BEA8-B029-BF0E23F589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37542" y="1443782"/>
            <a:ext cx="2683858" cy="4771303"/>
          </a:xfrm>
          <a:prstGeom prst="rect">
            <a:avLst/>
          </a:prstGeom>
          <a:effectLst>
            <a:outerShdw blurRad="50800" dist="38100" dir="2700000" algn="tl" rotWithShape="0">
              <a:srgbClr val="3F6367">
                <a:alpha val="40000"/>
              </a:srgbClr>
            </a:outerShdw>
          </a:effectLst>
        </p:spPr>
      </p:pic>
      <p:pic>
        <p:nvPicPr>
          <p:cNvPr id="17" name="Рисунок 16" descr="Видеокамера со сплошной заливкой">
            <a:extLst>
              <a:ext uri="{FF2B5EF4-FFF2-40B4-BE49-F238E27FC236}">
                <a16:creationId xmlns:a16="http://schemas.microsoft.com/office/drawing/2014/main" id="{95357393-0903-F60E-8E70-AC7034F25B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8277" y="5300685"/>
            <a:ext cx="914400" cy="914400"/>
          </a:xfrm>
          <a:prstGeom prst="rect">
            <a:avLst/>
          </a:prstGeom>
        </p:spPr>
      </p:pic>
      <p:sp>
        <p:nvSpPr>
          <p:cNvPr id="18" name="Стрелка вправо 17">
            <a:extLst>
              <a:ext uri="{FF2B5EF4-FFF2-40B4-BE49-F238E27FC236}">
                <a16:creationId xmlns:a16="http://schemas.microsoft.com/office/drawing/2014/main" id="{1F9F553D-C78C-6837-9ADA-462BCCDAF517}"/>
              </a:ext>
            </a:extLst>
          </p:cNvPr>
          <p:cNvSpPr/>
          <p:nvPr/>
        </p:nvSpPr>
        <p:spPr>
          <a:xfrm>
            <a:off x="8473777" y="5653368"/>
            <a:ext cx="763764" cy="439833"/>
          </a:xfrm>
          <a:prstGeom prst="rightArrow">
            <a:avLst/>
          </a:prstGeom>
          <a:solidFill>
            <a:srgbClr val="007D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бъект 7">
            <a:extLst>
              <a:ext uri="{FF2B5EF4-FFF2-40B4-BE49-F238E27FC236}">
                <a16:creationId xmlns:a16="http://schemas.microsoft.com/office/drawing/2014/main" id="{A9A590A9-D785-5A52-3056-2ED9401AD17C}"/>
              </a:ext>
            </a:extLst>
          </p:cNvPr>
          <p:cNvSpPr txBox="1">
            <a:spLocks/>
          </p:cNvSpPr>
          <p:nvPr/>
        </p:nvSpPr>
        <p:spPr>
          <a:xfrm>
            <a:off x="7095816" y="5184645"/>
            <a:ext cx="1599322" cy="244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i="1" dirty="0">
                <a:solidFill>
                  <a:srgbClr val="007D8C"/>
                </a:solidFill>
              </a:rPr>
              <a:t>Видео</a:t>
            </a:r>
          </a:p>
        </p:txBody>
      </p:sp>
    </p:spTree>
    <p:extLst>
      <p:ext uri="{BB962C8B-B14F-4D97-AF65-F5344CB8AC3E}">
        <p14:creationId xmlns:p14="http://schemas.microsoft.com/office/powerpoint/2010/main" val="332820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4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7EC4699-EA1E-CE21-E3D4-3EA1706E34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1" b="26411"/>
          <a:stretch/>
        </p:blipFill>
        <p:spPr>
          <a:xfrm>
            <a:off x="6124604" y="2845764"/>
            <a:ext cx="2614469" cy="1644585"/>
          </a:xfrm>
          <a:pattFill prst="pct10">
            <a:fgClr>
              <a:srgbClr val="007D8C"/>
            </a:fgClr>
            <a:bgClr>
              <a:schemeClr val="bg1"/>
            </a:bgClr>
          </a:pattFill>
          <a:effectLst>
            <a:outerShdw blurRad="50800" dist="38100" dir="2700000" algn="tl" rotWithShape="0">
              <a:srgbClr val="007E8C">
                <a:alpha val="40000"/>
              </a:srgbClr>
            </a:outerShdw>
          </a:effectLst>
        </p:spPr>
      </p:pic>
      <p:pic>
        <p:nvPicPr>
          <p:cNvPr id="13" name="Рисунок 12" descr="Изображение выглядит как в помещении, мебель, человек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27CF5549-5F81-FA25-9D0E-8556E4FC04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2" b="26412"/>
          <a:stretch>
            <a:fillRect/>
          </a:stretch>
        </p:blipFill>
        <p:spPr>
          <a:xfrm>
            <a:off x="3319064" y="4612286"/>
            <a:ext cx="2614469" cy="1644585"/>
          </a:xfrm>
          <a:pattFill prst="pct10">
            <a:fgClr>
              <a:srgbClr val="007D8C"/>
            </a:fgClr>
            <a:bgClr>
              <a:schemeClr val="bg1"/>
            </a:bgClr>
          </a:pattFill>
          <a:effectLst>
            <a:outerShdw blurRad="50800" dist="38100" dir="2700000" algn="tl" rotWithShape="0">
              <a:srgbClr val="007E8C">
                <a:alpha val="4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8AC435-50DB-415E-8F6A-E34C979D4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74" y="481233"/>
            <a:ext cx="1362798" cy="406805"/>
          </a:xfrm>
          <a:prstGeom prst="rect">
            <a:avLst/>
          </a:prstGeom>
        </p:spPr>
      </p:pic>
      <p:sp>
        <p:nvSpPr>
          <p:cNvPr id="11" name="Заголовок 6">
            <a:extLst>
              <a:ext uri="{FF2B5EF4-FFF2-40B4-BE49-F238E27FC236}">
                <a16:creationId xmlns:a16="http://schemas.microsoft.com/office/drawing/2014/main" id="{D5C2434F-C14E-4554-9DBC-051E7E058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49" y="315397"/>
            <a:ext cx="11254451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dirty="0">
                <a:solidFill>
                  <a:srgbClr val="0C0D1D"/>
                </a:solidFill>
              </a:rPr>
              <a:t>Результат решения профессиональной </a:t>
            </a:r>
            <a:br>
              <a:rPr lang="ru-RU" sz="2800" dirty="0">
                <a:solidFill>
                  <a:srgbClr val="0C0D1D"/>
                </a:solidFill>
              </a:rPr>
            </a:br>
            <a:r>
              <a:rPr lang="ru-RU" sz="2800" dirty="0">
                <a:solidFill>
                  <a:srgbClr val="0C0D1D"/>
                </a:solidFill>
              </a:rPr>
              <a:t>задачи «Сборка БАС самолетного типа»</a:t>
            </a:r>
          </a:p>
        </p:txBody>
      </p:sp>
      <p:sp>
        <p:nvSpPr>
          <p:cNvPr id="12" name="Объект 7">
            <a:extLst>
              <a:ext uri="{FF2B5EF4-FFF2-40B4-BE49-F238E27FC236}">
                <a16:creationId xmlns:a16="http://schemas.microsoft.com/office/drawing/2014/main" id="{6FBD610F-8042-407E-B2B2-94305B8884CE}"/>
              </a:ext>
            </a:extLst>
          </p:cNvPr>
          <p:cNvSpPr txBox="1">
            <a:spLocks/>
          </p:cNvSpPr>
          <p:nvPr/>
        </p:nvSpPr>
        <p:spPr>
          <a:xfrm>
            <a:off x="768751" y="1806796"/>
            <a:ext cx="7454096" cy="632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i="1" dirty="0">
                <a:solidFill>
                  <a:srgbClr val="007D8C"/>
                </a:solidFill>
              </a:rPr>
              <a:t>Дрон самолётного типа был успешно собран, но тестировался в режиме симулятора (т.к. погода была нелётная).</a:t>
            </a:r>
          </a:p>
        </p:txBody>
      </p:sp>
      <p:pic>
        <p:nvPicPr>
          <p:cNvPr id="3" name="Рисунок 2" descr="Изображение выглядит как человек, одежда, в помещении, работа&#10;&#10;Автоматически созданное описание">
            <a:extLst>
              <a:ext uri="{FF2B5EF4-FFF2-40B4-BE49-F238E27FC236}">
                <a16:creationId xmlns:a16="http://schemas.microsoft.com/office/drawing/2014/main" id="{CEA13115-11D7-91F7-4B61-6ED4F312D6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2" b="26412"/>
          <a:stretch>
            <a:fillRect/>
          </a:stretch>
        </p:blipFill>
        <p:spPr>
          <a:pattFill prst="pct10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2700000" algn="tl" rotWithShape="0">
              <a:srgbClr val="007E8C">
                <a:alpha val="40000"/>
              </a:srgbClr>
            </a:outerShdw>
          </a:effectLst>
        </p:spPr>
      </p:pic>
      <p:pic>
        <p:nvPicPr>
          <p:cNvPr id="19" name="VID_20241114_114358">
            <a:hlinkClick r:id="" action="ppaction://media"/>
            <a:extLst>
              <a:ext uri="{FF2B5EF4-FFF2-40B4-BE49-F238E27FC236}">
                <a16:creationId xmlns:a16="http://schemas.microsoft.com/office/drawing/2014/main" id="{E62E8D02-1067-7A1B-9AAD-6C01B9CE0A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55300" y="1470033"/>
            <a:ext cx="2769686" cy="4923887"/>
          </a:xfrm>
          <a:prstGeom prst="rect">
            <a:avLst/>
          </a:prstGeom>
          <a:effectLst>
            <a:outerShdw blurRad="50800" dist="38100" dir="2700000" algn="tl" rotWithShape="0">
              <a:srgbClr val="007E8C">
                <a:alpha val="40000"/>
              </a:srgbClr>
            </a:outerShdw>
          </a:effectLst>
        </p:spPr>
      </p:pic>
      <p:pic>
        <p:nvPicPr>
          <p:cNvPr id="20" name="Рисунок 19" descr="Видеокамера со сплошной заливкой">
            <a:extLst>
              <a:ext uri="{FF2B5EF4-FFF2-40B4-BE49-F238E27FC236}">
                <a16:creationId xmlns:a16="http://schemas.microsoft.com/office/drawing/2014/main" id="{6DB17C9A-73E4-7FF0-957E-D9DFB935D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7347" y="5342471"/>
            <a:ext cx="914400" cy="914400"/>
          </a:xfrm>
          <a:prstGeom prst="rect">
            <a:avLst/>
          </a:prstGeom>
        </p:spPr>
      </p:pic>
      <p:sp>
        <p:nvSpPr>
          <p:cNvPr id="21" name="Стрелка вправо 20">
            <a:extLst>
              <a:ext uri="{FF2B5EF4-FFF2-40B4-BE49-F238E27FC236}">
                <a16:creationId xmlns:a16="http://schemas.microsoft.com/office/drawing/2014/main" id="{F4CC4E49-E4B9-DF80-22F7-EC571FA1F292}"/>
              </a:ext>
            </a:extLst>
          </p:cNvPr>
          <p:cNvSpPr/>
          <p:nvPr/>
        </p:nvSpPr>
        <p:spPr>
          <a:xfrm>
            <a:off x="8222847" y="5695154"/>
            <a:ext cx="763764" cy="439833"/>
          </a:xfrm>
          <a:prstGeom prst="rightArrow">
            <a:avLst/>
          </a:prstGeom>
          <a:solidFill>
            <a:srgbClr val="007D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ъект 7">
            <a:extLst>
              <a:ext uri="{FF2B5EF4-FFF2-40B4-BE49-F238E27FC236}">
                <a16:creationId xmlns:a16="http://schemas.microsoft.com/office/drawing/2014/main" id="{BE10809D-356B-1917-E349-4F0CE1F72073}"/>
              </a:ext>
            </a:extLst>
          </p:cNvPr>
          <p:cNvSpPr txBox="1">
            <a:spLocks/>
          </p:cNvSpPr>
          <p:nvPr/>
        </p:nvSpPr>
        <p:spPr>
          <a:xfrm>
            <a:off x="6844886" y="5226431"/>
            <a:ext cx="1599322" cy="244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i="1" dirty="0">
                <a:solidFill>
                  <a:srgbClr val="007D8C"/>
                </a:solidFill>
              </a:rPr>
              <a:t>Видео</a:t>
            </a:r>
          </a:p>
        </p:txBody>
      </p:sp>
    </p:spTree>
    <p:extLst>
      <p:ext uri="{BB962C8B-B14F-4D97-AF65-F5344CB8AC3E}">
        <p14:creationId xmlns:p14="http://schemas.microsoft.com/office/powerpoint/2010/main" val="35343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в помещении, Персональный компьютер, человек, компьютерный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AF3215E8-7C39-9C8D-D0B5-8F289377C2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2" b="26412"/>
          <a:stretch>
            <a:fillRect/>
          </a:stretch>
        </p:blipFill>
        <p:spPr>
          <a:xfrm>
            <a:off x="6096000" y="2753685"/>
            <a:ext cx="2614469" cy="1644585"/>
          </a:xfrm>
          <a:pattFill prst="pct10">
            <a:fgClr>
              <a:srgbClr val="007D8C"/>
            </a:fgClr>
            <a:bgClr>
              <a:schemeClr val="bg1"/>
            </a:bgClr>
          </a:pattFill>
          <a:effectLst>
            <a:outerShdw blurRad="50800" dist="38100" dir="2700000" algn="tl" rotWithShape="0">
              <a:srgbClr val="3F6367">
                <a:alpha val="40000"/>
              </a:srgbClr>
            </a:outerShdw>
          </a:effectLst>
        </p:spPr>
      </p:pic>
      <p:pic>
        <p:nvPicPr>
          <p:cNvPr id="10" name="Рисунок 9" descr="Изображение выглядит как человек, в помещении, одежда, офисные принадлежности&#10;&#10;Автоматически созданное описание">
            <a:extLst>
              <a:ext uri="{FF2B5EF4-FFF2-40B4-BE49-F238E27FC236}">
                <a16:creationId xmlns:a16="http://schemas.microsoft.com/office/drawing/2014/main" id="{7A4C8721-1943-72F2-AC90-B7648838DF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" t="8696" r="326" b="44098"/>
          <a:stretch/>
        </p:blipFill>
        <p:spPr>
          <a:xfrm>
            <a:off x="3148273" y="4584801"/>
            <a:ext cx="2773674" cy="1744730"/>
          </a:xfrm>
          <a:pattFill prst="pct10">
            <a:fgClr>
              <a:srgbClr val="007D8C"/>
            </a:fgClr>
            <a:bgClr>
              <a:schemeClr val="bg1"/>
            </a:bgClr>
          </a:pattFill>
          <a:effectLst>
            <a:outerShdw blurRad="50800" dist="38100" dir="2700000" algn="tl" rotWithShape="0">
              <a:srgbClr val="3F6367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303D204-A437-1CCB-4119-4C915D8912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1" b="26411"/>
          <a:stretch/>
        </p:blipFill>
        <p:spPr>
          <a:xfrm>
            <a:off x="300659" y="2733170"/>
            <a:ext cx="2614469" cy="1644585"/>
          </a:xfrm>
          <a:pattFill prst="pct10">
            <a:fgClr>
              <a:srgbClr val="007D8C"/>
            </a:fgClr>
            <a:bgClr>
              <a:schemeClr val="bg1"/>
            </a:bgClr>
          </a:pattFill>
          <a:effectLst>
            <a:outerShdw blurRad="50800" dist="38100" dir="2700000" algn="tl" rotWithShape="0">
              <a:srgbClr val="3F6367">
                <a:alpha val="4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8AC435-50DB-415E-8F6A-E34C979D4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74" y="481233"/>
            <a:ext cx="1362798" cy="406805"/>
          </a:xfrm>
          <a:prstGeom prst="rect">
            <a:avLst/>
          </a:prstGeom>
        </p:spPr>
      </p:pic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9BB271C6-AB5B-4FAB-9256-B9470608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49" y="528469"/>
            <a:ext cx="10208871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dirty="0">
                <a:solidFill>
                  <a:srgbClr val="0C0D1D"/>
                </a:solidFill>
              </a:rPr>
              <a:t>Результат решения профессиональной </a:t>
            </a:r>
            <a:br>
              <a:rPr lang="ru-RU" sz="2800" dirty="0">
                <a:solidFill>
                  <a:srgbClr val="0C0D1D"/>
                </a:solidFill>
              </a:rPr>
            </a:br>
            <a:r>
              <a:rPr lang="ru-RU" sz="2800" dirty="0">
                <a:solidFill>
                  <a:srgbClr val="0C0D1D"/>
                </a:solidFill>
              </a:rPr>
              <a:t>задачи «Интеграция и тестирование </a:t>
            </a:r>
            <a:br>
              <a:rPr lang="ru-RU" sz="2800" dirty="0">
                <a:solidFill>
                  <a:srgbClr val="0C0D1D"/>
                </a:solidFill>
              </a:rPr>
            </a:br>
            <a:r>
              <a:rPr lang="ru-RU" sz="2800" dirty="0">
                <a:solidFill>
                  <a:srgbClr val="0C0D1D"/>
                </a:solidFill>
              </a:rPr>
              <a:t>навесного оборудования»</a:t>
            </a:r>
          </a:p>
        </p:txBody>
      </p:sp>
      <p:sp>
        <p:nvSpPr>
          <p:cNvPr id="14" name="Объект 7">
            <a:extLst>
              <a:ext uri="{FF2B5EF4-FFF2-40B4-BE49-F238E27FC236}">
                <a16:creationId xmlns:a16="http://schemas.microsoft.com/office/drawing/2014/main" id="{8CFF70FB-9B26-4F28-818D-873628C63078}"/>
              </a:ext>
            </a:extLst>
          </p:cNvPr>
          <p:cNvSpPr txBox="1">
            <a:spLocks/>
          </p:cNvSpPr>
          <p:nvPr/>
        </p:nvSpPr>
        <p:spPr>
          <a:xfrm>
            <a:off x="1084358" y="1920096"/>
            <a:ext cx="7454096" cy="632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i="1" dirty="0">
                <a:solidFill>
                  <a:srgbClr val="007D8C"/>
                </a:solidFill>
              </a:rPr>
              <a:t>К дрону подключен дополнительный стабилизирующий оптический датчик, выполнен успешный проверочный полёт</a:t>
            </a:r>
          </a:p>
        </p:txBody>
      </p:sp>
      <p:pic>
        <p:nvPicPr>
          <p:cNvPr id="11" name="long_flight">
            <a:hlinkClick r:id="" action="ppaction://media"/>
            <a:extLst>
              <a:ext uri="{FF2B5EF4-FFF2-40B4-BE49-F238E27FC236}">
                <a16:creationId xmlns:a16="http://schemas.microsoft.com/office/drawing/2014/main" id="{7E5AA404-BC41-7927-E84D-E9F8D779C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82887" y="1188563"/>
            <a:ext cx="2908454" cy="5170586"/>
          </a:xfrm>
          <a:prstGeom prst="rect">
            <a:avLst/>
          </a:prstGeom>
          <a:effectLst>
            <a:outerShdw blurRad="50800" dist="38100" dir="2700000" algn="tl" rotWithShape="0">
              <a:srgbClr val="3F6367">
                <a:alpha val="40000"/>
              </a:srgbClr>
            </a:outerShdw>
          </a:effectLst>
        </p:spPr>
      </p:pic>
      <p:pic>
        <p:nvPicPr>
          <p:cNvPr id="16" name="Рисунок 15" descr="Видеокамера со сплошной заливкой">
            <a:extLst>
              <a:ext uri="{FF2B5EF4-FFF2-40B4-BE49-F238E27FC236}">
                <a16:creationId xmlns:a16="http://schemas.microsoft.com/office/drawing/2014/main" id="{3090D787-1BA2-A83B-D239-7C1B766058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1072" y="5278582"/>
            <a:ext cx="914400" cy="914400"/>
          </a:xfrm>
          <a:prstGeom prst="rect">
            <a:avLst/>
          </a:prstGeom>
        </p:spPr>
      </p:pic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id="{1545300A-C413-4D00-32FF-B11DCFFBF614}"/>
              </a:ext>
            </a:extLst>
          </p:cNvPr>
          <p:cNvSpPr/>
          <p:nvPr/>
        </p:nvSpPr>
        <p:spPr>
          <a:xfrm>
            <a:off x="8156572" y="5631265"/>
            <a:ext cx="763764" cy="439833"/>
          </a:xfrm>
          <a:prstGeom prst="rightArrow">
            <a:avLst/>
          </a:prstGeom>
          <a:solidFill>
            <a:srgbClr val="007D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7">
            <a:extLst>
              <a:ext uri="{FF2B5EF4-FFF2-40B4-BE49-F238E27FC236}">
                <a16:creationId xmlns:a16="http://schemas.microsoft.com/office/drawing/2014/main" id="{BE07E2EB-F3D1-1D0C-6289-E8E1CBFD58D1}"/>
              </a:ext>
            </a:extLst>
          </p:cNvPr>
          <p:cNvSpPr txBox="1">
            <a:spLocks/>
          </p:cNvSpPr>
          <p:nvPr/>
        </p:nvSpPr>
        <p:spPr>
          <a:xfrm>
            <a:off x="6778611" y="5162542"/>
            <a:ext cx="1599322" cy="244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i="1" dirty="0">
                <a:solidFill>
                  <a:srgbClr val="007D8C"/>
                </a:solidFill>
              </a:rPr>
              <a:t>Видео</a:t>
            </a:r>
          </a:p>
        </p:txBody>
      </p:sp>
    </p:spTree>
    <p:extLst>
      <p:ext uri="{BB962C8B-B14F-4D97-AF65-F5344CB8AC3E}">
        <p14:creationId xmlns:p14="http://schemas.microsoft.com/office/powerpoint/2010/main" val="13612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164</Words>
  <Application>Microsoft Macintosh PowerPoint</Application>
  <PresentationFormat>Широкоэкранный</PresentationFormat>
  <Paragraphs>20</Paragraphs>
  <Slides>5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Arial Black</vt:lpstr>
      <vt:lpstr>Calibri</vt:lpstr>
      <vt:lpstr>Montserrat ExtraBold</vt:lpstr>
      <vt:lpstr>Montserrat Medium</vt:lpstr>
      <vt:lpstr>Тема Office</vt:lpstr>
      <vt:lpstr>Портфолио слушателя  курса «Инженер  по сборке беспилотных авиационных систем  (Республика Башкортостан)» Рева Денис</vt:lpstr>
      <vt:lpstr>Презентация PowerPoint</vt:lpstr>
      <vt:lpstr>Результат решения профессиональной  задачи «Сборка мультироторных БАС»</vt:lpstr>
      <vt:lpstr>Результат решения профессиональной  задачи «Сборка БАС самолетного типа»</vt:lpstr>
      <vt:lpstr>Результат решения профессиональной  задачи «Интеграция и тестирование  навесного оборудования»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Портфолио слушателя</dc:title>
  <dc:creator>User</dc:creator>
  <cp:lastModifiedBy>Денис Рева</cp:lastModifiedBy>
  <cp:revision>42</cp:revision>
  <dcterms:created xsi:type="dcterms:W3CDTF">2024-10-11T13:18:39Z</dcterms:created>
  <dcterms:modified xsi:type="dcterms:W3CDTF">2024-11-28T15:31:46Z</dcterms:modified>
</cp:coreProperties>
</file>